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62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0F0"/>
    <a:srgbClr val="FF66CC"/>
    <a:srgbClr val="FDA301"/>
    <a:srgbClr val="FFFF99"/>
    <a:srgbClr val="EEB500"/>
    <a:srgbClr val="F2B800"/>
    <a:srgbClr val="0074A2"/>
    <a:srgbClr val="00668A"/>
    <a:srgbClr val="00A6EB"/>
    <a:srgbClr val="004A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86380" autoAdjust="0"/>
  </p:normalViewPr>
  <p:slideViewPr>
    <p:cSldViewPr snapToGrid="0">
      <p:cViewPr>
        <p:scale>
          <a:sx n="96" d="100"/>
          <a:sy n="96" d="100"/>
        </p:scale>
        <p:origin x="-306" y="558"/>
      </p:cViewPr>
      <p:guideLst>
        <p:guide orient="horz" pos="255"/>
        <p:guide orient="horz" pos="663"/>
        <p:guide orient="horz" pos="935"/>
        <p:guide orient="horz" pos="4065"/>
        <p:guide orient="horz" pos="3838"/>
        <p:guide pos="297"/>
        <p:guide pos="55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charset="0"/>
              <a:buChar char="•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charset="0"/>
              <a:buChar char="•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52D087-B2FB-44CE-A28D-112B039E3BB9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charset="0"/>
              <a:buChar char="•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charset="0"/>
              <a:buChar char="•"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C57B0E-A534-4F43-A79B-2BDE168C6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9858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B831-3143-4DD2-AFE7-B66480C0E6D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B831-3143-4DD2-AFE7-B66480C0E6D2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B831-3143-4DD2-AFE7-B66480C0E6D2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B831-3143-4DD2-AFE7-B66480C0E6D2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B831-3143-4DD2-AFE7-B66480C0E6D2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B831-3143-4DD2-AFE7-B66480C0E6D2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B831-3143-4DD2-AFE7-B66480C0E6D2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B831-3143-4DD2-AFE7-B66480C0E6D2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B831-3143-4DD2-AFE7-B66480C0E6D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B831-3143-4DD2-AFE7-B66480C0E6D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B831-3143-4DD2-AFE7-B66480C0E6D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B831-3143-4DD2-AFE7-B66480C0E6D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B831-3143-4DD2-AFE7-B66480C0E6D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B831-3143-4DD2-AFE7-B66480C0E6D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B831-3143-4DD2-AFE7-B66480C0E6D2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6B831-3143-4DD2-AFE7-B66480C0E6D2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749A4-0BFA-45D8-B765-25125F54798E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B810F-B5B4-4DF5-AA08-00617C720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8E9C-6E3F-4177-914C-43E65876771F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F23A7-C19E-4286-ABD8-0F98B1D8C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7020-9B51-451C-902B-FB238CE44D57}" type="datetime1">
              <a:rPr lang="ru-RU" smtClean="0"/>
              <a:pPr/>
              <a:t>26.04.2013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F598-9570-4F0D-B3B4-D68D51511719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274802226"/>
              </p:ext>
            </p:extLst>
          </p:nvPr>
        </p:nvGraphicFramePr>
        <p:xfrm>
          <a:off x="179388" y="115888"/>
          <a:ext cx="1714500" cy="673100"/>
        </p:xfrm>
        <a:graphic>
          <a:graphicData uri="http://schemas.openxmlformats.org/presentationml/2006/ole">
            <p:oleObj spid="_x0000_s64520" name="CorelDRAW" r:id="rId3" imgW="6918960" imgH="2712720" progId="">
              <p:embed/>
            </p:oleObj>
          </a:graphicData>
        </a:graphic>
      </p:graphicFrame>
      <p:pic>
        <p:nvPicPr>
          <p:cNvPr id="8" name="Picture 8" descr="C:\Solovieva_ES\Проект Брендбук\новые логотипы МРСК ЦЕнтра_горизонт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0"/>
            <a:ext cx="2160587" cy="72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320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7008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12"/>
          <p:cNvGrpSpPr/>
          <p:nvPr userDrawn="1"/>
        </p:nvGrpSpPr>
        <p:grpSpPr>
          <a:xfrm>
            <a:off x="7615432" y="0"/>
            <a:ext cx="1528568" cy="1844824"/>
            <a:chOff x="6660232" y="1700808"/>
            <a:chExt cx="2088232" cy="2520280"/>
          </a:xfrm>
        </p:grpSpPr>
        <p:sp>
          <p:nvSpPr>
            <p:cNvPr id="8" name="Овал 7"/>
            <p:cNvSpPr/>
            <p:nvPr userDrawn="1"/>
          </p:nvSpPr>
          <p:spPr>
            <a:xfrm>
              <a:off x="8172400" y="1700808"/>
              <a:ext cx="576064" cy="576064"/>
            </a:xfrm>
            <a:prstGeom prst="ellipse">
              <a:avLst/>
            </a:prstGeom>
            <a:noFill/>
            <a:ln w="127000">
              <a:solidFill>
                <a:srgbClr val="00A6EB">
                  <a:alpha val="902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 userDrawn="1"/>
          </p:nvSpPr>
          <p:spPr>
            <a:xfrm>
              <a:off x="7524328" y="2492896"/>
              <a:ext cx="648072" cy="648072"/>
            </a:xfrm>
            <a:prstGeom prst="ellipse">
              <a:avLst/>
            </a:prstGeom>
            <a:noFill/>
            <a:ln w="127000">
              <a:solidFill>
                <a:srgbClr val="00A6EB">
                  <a:alpha val="902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 userDrawn="1"/>
          </p:nvSpPr>
          <p:spPr>
            <a:xfrm>
              <a:off x="6660232" y="3429000"/>
              <a:ext cx="792088" cy="792088"/>
            </a:xfrm>
            <a:prstGeom prst="ellipse">
              <a:avLst/>
            </a:prstGeom>
            <a:noFill/>
            <a:ln w="127000">
              <a:solidFill>
                <a:srgbClr val="00A6EB">
                  <a:alpha val="902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509662"/>
            <a:ext cx="5148064" cy="13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 userDrawn="1"/>
        </p:nvCxnSpPr>
        <p:spPr>
          <a:xfrm>
            <a:off x="0" y="1052736"/>
            <a:ext cx="9144000" cy="0"/>
          </a:xfrm>
          <a:prstGeom prst="line">
            <a:avLst/>
          </a:prstGeom>
          <a:ln w="38100" cap="rnd" cmpd="sng">
            <a:solidFill>
              <a:srgbClr val="00A6E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395536" y="6423139"/>
            <a:ext cx="7560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4A68"/>
                </a:solidFill>
              </a:rPr>
              <a:t>Москва, 5-й Донской проезд, дом 15, строение 5. +7 495 651-63-55. </a:t>
            </a:r>
            <a:r>
              <a:rPr lang="ru-RU" sz="1000" dirty="0" err="1" smtClean="0">
                <a:solidFill>
                  <a:srgbClr val="004A68"/>
                </a:solidFill>
              </a:rPr>
              <a:t>www</a:t>
            </a:r>
            <a:r>
              <a:rPr lang="ru-RU" sz="1000" dirty="0" smtClean="0">
                <a:solidFill>
                  <a:srgbClr val="004A68"/>
                </a:solidFill>
              </a:rPr>
              <a:t>.</a:t>
            </a:r>
            <a:r>
              <a:rPr lang="en-US" sz="1000" dirty="0" smtClean="0">
                <a:solidFill>
                  <a:srgbClr val="004A68"/>
                </a:solidFill>
              </a:rPr>
              <a:t>at-x</a:t>
            </a:r>
            <a:r>
              <a:rPr lang="ru-RU" sz="1000" dirty="0" smtClean="0">
                <a:solidFill>
                  <a:srgbClr val="004A68"/>
                </a:solidFill>
              </a:rPr>
              <a:t>.</a:t>
            </a:r>
            <a:r>
              <a:rPr lang="ru-RU" sz="1000" dirty="0" err="1" smtClean="0">
                <a:solidFill>
                  <a:srgbClr val="004A68"/>
                </a:solidFill>
              </a:rPr>
              <a:t>ru</a:t>
            </a:r>
            <a:endParaRPr lang="ru-RU" sz="1000" dirty="0">
              <a:solidFill>
                <a:srgbClr val="004A68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>
            <a:off x="0" y="6453336"/>
            <a:ext cx="9144000" cy="0"/>
          </a:xfrm>
          <a:prstGeom prst="line">
            <a:avLst/>
          </a:prstGeom>
          <a:ln w="10160" cap="sq" cmpd="sng">
            <a:solidFill>
              <a:srgbClr val="004A68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log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90138" y="219173"/>
            <a:ext cx="1643111" cy="560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89502-C44F-4021-A971-C704EAE98CEF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EB7B-8CB1-4BF0-9D89-16B304242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8E8E-FFC0-4388-9B5C-391BBF9A257F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46C4-4571-46D5-9E11-38D0E186D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F592D-E760-42A3-991B-9855861724AA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62F69-DBBA-49E8-9A6C-54DF60E12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81867-288B-4509-846B-A227D7E19C54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D42E-259D-488F-B7C2-591E922D7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E593-6B00-4DF1-BC4D-C0F615A9BCD5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0BC94-76A8-4374-91E1-A9645E4F2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15680-56D8-496F-A018-61BCD45CEDC7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C644B-FE36-4A42-A27A-5C3C5F722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D4FF-580E-4843-98F0-8D0E658833A5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EACEE-B288-48F2-8D11-C78387E3B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38F202-38EE-4979-B540-59F2F0C79462}" type="datetime1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5B2666-D570-4E28-A178-A246319DB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6300789" y="5876925"/>
            <a:ext cx="652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201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69743" y="2368444"/>
            <a:ext cx="6911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Мобильные решения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управлению активами на базе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модуля «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ТОРО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системы </a:t>
            </a:r>
            <a:r>
              <a:rPr lang="az-Latn-AZ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SAP ERP 6.0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5923" y="887507"/>
            <a:ext cx="3384859" cy="1155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3"/>
          <p:cNvSpPr txBox="1">
            <a:spLocks/>
          </p:cNvSpPr>
          <p:nvPr/>
        </p:nvSpPr>
        <p:spPr>
          <a:xfrm>
            <a:off x="0" y="6448251"/>
            <a:ext cx="539552" cy="409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9E8F598-9570-4F0D-B3B4-D68D51511719}" type="slidenum">
              <a:rPr lang="ru-RU" sz="1800" smtClean="0">
                <a:solidFill>
                  <a:schemeClr val="bg1"/>
                </a:solidFill>
              </a:rPr>
              <a:pPr algn="ctr"/>
              <a:t>10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570" y="1253328"/>
            <a:ext cx="8724977" cy="44627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Операционная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система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Microsoft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Windows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7/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Windows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8;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Оперативная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память 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RAM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– 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не менее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1 ГБ;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Встроенная память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– не менее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16 ГБ;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Встроенная камера – не менее 3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Мп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Диагональ экрана – не менее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10«;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Управление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сенсорный экран с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Multi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Touch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Адаптер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питания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– универсальный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110/220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В;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ремя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работы от аккумулятора – не менее 6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часов;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Конструктивные особенности планшета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– форм-фактор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и масса устройства должны обеспечивать пользование одной рукой (режим просмотра информации выведенной на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дисплей/экран);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Возможность работы устройств как в помещении, так и на открытом воздухе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Гарантия – не менее 1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года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10" descr="https://encrypted-tbn3.google.com/images?q=tbn:ANd9GcQwfTi09VqA0mXJlt81TAAHnM3x9Z7XL0zxyPoqvVE0PNcDjXw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7118" y="1772816"/>
            <a:ext cx="2448272" cy="19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8"/>
          <p:cNvSpPr txBox="1">
            <a:spLocks/>
          </p:cNvSpPr>
          <p:nvPr/>
        </p:nvSpPr>
        <p:spPr>
          <a:xfrm>
            <a:off x="6715781" y="64531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1B10980-2497-4B5E-BEA2-1E2A7CBDC05E}" type="slidenum">
              <a:rPr lang="ru-RU" sz="1600" b="1" smtClean="0">
                <a:solidFill>
                  <a:srgbClr val="0074A2"/>
                </a:solidFill>
                <a:cs typeface="Arial" pitchFamily="34" charset="0"/>
              </a:rPr>
              <a:pPr>
                <a:defRPr/>
              </a:pPr>
              <a:t>10</a:t>
            </a:fld>
            <a:endParaRPr lang="ru-RU" sz="1600" b="1" dirty="0">
              <a:solidFill>
                <a:srgbClr val="0074A2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7054" y="237182"/>
            <a:ext cx="4896544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69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ru-RU" dirty="0" smtClean="0">
                <a:solidFill>
                  <a:srgbClr val="00668A"/>
                </a:solidFill>
                <a:effectLst/>
                <a:latin typeface="+mj-lt"/>
                <a:ea typeface="+mj-ea"/>
              </a:rPr>
              <a:t>Требования к мобильным</a:t>
            </a:r>
          </a:p>
          <a:p>
            <a:pPr eaLnBrk="0" hangingPunct="0">
              <a:defRPr/>
            </a:pPr>
            <a:r>
              <a:rPr lang="ru-RU" dirty="0" smtClean="0">
                <a:solidFill>
                  <a:srgbClr val="00668A"/>
                </a:solidFill>
                <a:effectLst/>
                <a:latin typeface="+mj-lt"/>
                <a:ea typeface="+mj-ea"/>
              </a:rPr>
              <a:t> устройствам</a:t>
            </a:r>
            <a:endParaRPr lang="ru-RU" dirty="0">
              <a:solidFill>
                <a:srgbClr val="00668A"/>
              </a:solidFill>
              <a:effectLst/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8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4750" y="1150856"/>
            <a:ext cx="6027209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/>
          <a:stretch/>
        </p:blipFill>
        <p:spPr>
          <a:xfrm>
            <a:off x="3089673" y="3284984"/>
            <a:ext cx="5566792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448425"/>
            <a:ext cx="539750" cy="409575"/>
          </a:xfrm>
        </p:spPr>
        <p:txBody>
          <a:bodyPr/>
          <a:lstStyle/>
          <a:p>
            <a:pPr algn="ctr"/>
            <a:fld id="{F9E8F598-9570-4F0D-B3B4-D68D51511719}" type="slidenum">
              <a:rPr lang="ru-RU" sz="1800" smtClean="0">
                <a:solidFill>
                  <a:schemeClr val="bg1"/>
                </a:solidFill>
              </a:rPr>
              <a:pPr algn="ctr"/>
              <a:t>11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0804" y="1556792"/>
            <a:ext cx="24792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Выдача заданий на осмотр и выбор ответственного исполнителя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640984"/>
            <a:ext cx="2124075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ая выноска 2"/>
          <p:cNvSpPr/>
          <p:nvPr/>
        </p:nvSpPr>
        <p:spPr>
          <a:xfrm>
            <a:off x="467543" y="4647866"/>
            <a:ext cx="2124075" cy="1524000"/>
          </a:xfrm>
          <a:prstGeom prst="wedgeRectCallout">
            <a:avLst>
              <a:gd name="adj1" fmla="val 173890"/>
              <a:gd name="adj2" fmla="val -5052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8"/>
          <p:cNvSpPr txBox="1">
            <a:spLocks/>
          </p:cNvSpPr>
          <p:nvPr/>
        </p:nvSpPr>
        <p:spPr>
          <a:xfrm>
            <a:off x="6715781" y="64531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1B10980-2497-4B5E-BEA2-1E2A7CBDC05E}" type="slidenum">
              <a:rPr lang="ru-RU" sz="1600" b="1" smtClean="0">
                <a:solidFill>
                  <a:srgbClr val="0074A2"/>
                </a:solidFill>
                <a:cs typeface="Arial" pitchFamily="34" charset="0"/>
              </a:rPr>
              <a:pPr>
                <a:defRPr/>
              </a:pPr>
              <a:t>11</a:t>
            </a:fld>
            <a:endParaRPr lang="ru-RU" sz="1600" b="1" dirty="0">
              <a:solidFill>
                <a:srgbClr val="0074A2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7054" y="260438"/>
            <a:ext cx="4896544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69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ru-RU" dirty="0" smtClean="0">
                <a:solidFill>
                  <a:srgbClr val="00668A"/>
                </a:solidFill>
                <a:effectLst/>
                <a:latin typeface="+mj-lt"/>
                <a:ea typeface="+mj-ea"/>
              </a:rPr>
              <a:t>Мобильное решение</a:t>
            </a:r>
            <a:endParaRPr lang="ru-RU" dirty="0">
              <a:solidFill>
                <a:srgbClr val="00668A"/>
              </a:solidFill>
              <a:effectLst/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2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448425"/>
            <a:ext cx="539750" cy="409575"/>
          </a:xfrm>
        </p:spPr>
        <p:txBody>
          <a:bodyPr/>
          <a:lstStyle/>
          <a:p>
            <a:pPr algn="ctr"/>
            <a:fld id="{F9E8F598-9570-4F0D-B3B4-D68D51511719}" type="slidenum">
              <a:rPr lang="ru-RU" sz="1800" smtClean="0">
                <a:solidFill>
                  <a:schemeClr val="bg1"/>
                </a:solidFill>
              </a:rPr>
              <a:pPr algn="ctr"/>
              <a:t>12</a:t>
            </a:fld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2405" y="1163911"/>
            <a:ext cx="6311421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45488" y="2924944"/>
            <a:ext cx="6219036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47614" y="1390157"/>
            <a:ext cx="20816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Получение заданий на осмотр и диагностику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" name="Номер слайда 8"/>
          <p:cNvSpPr txBox="1">
            <a:spLocks/>
          </p:cNvSpPr>
          <p:nvPr/>
        </p:nvSpPr>
        <p:spPr>
          <a:xfrm>
            <a:off x="6715781" y="64531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1B10980-2497-4B5E-BEA2-1E2A7CBDC05E}" type="slidenum">
              <a:rPr lang="ru-RU" sz="1600" b="1" smtClean="0">
                <a:solidFill>
                  <a:srgbClr val="0074A2"/>
                </a:solidFill>
                <a:cs typeface="Arial" pitchFamily="34" charset="0"/>
              </a:rPr>
              <a:pPr>
                <a:defRPr/>
              </a:pPr>
              <a:t>12</a:t>
            </a:fld>
            <a:endParaRPr lang="ru-RU" sz="1600" b="1" dirty="0">
              <a:solidFill>
                <a:srgbClr val="0074A2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7054" y="260438"/>
            <a:ext cx="4896544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69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ru-RU" dirty="0" smtClean="0">
                <a:solidFill>
                  <a:srgbClr val="00668A"/>
                </a:solidFill>
                <a:effectLst/>
                <a:latin typeface="+mj-lt"/>
                <a:ea typeface="+mj-ea"/>
              </a:rPr>
              <a:t>Мобильное решение</a:t>
            </a:r>
            <a:endParaRPr lang="ru-RU" dirty="0">
              <a:solidFill>
                <a:srgbClr val="00668A"/>
              </a:solidFill>
              <a:effectLst/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4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448425"/>
            <a:ext cx="539750" cy="409575"/>
          </a:xfrm>
        </p:spPr>
        <p:txBody>
          <a:bodyPr/>
          <a:lstStyle/>
          <a:p>
            <a:pPr algn="ctr"/>
            <a:fld id="{F9E8F598-9570-4F0D-B3B4-D68D51511719}" type="slidenum">
              <a:rPr lang="ru-RU" sz="1800" smtClean="0">
                <a:solidFill>
                  <a:schemeClr val="bg1"/>
                </a:solidFill>
              </a:rPr>
              <a:pPr algn="ctr"/>
              <a:t>13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1484784"/>
            <a:ext cx="20816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Получение заданий на осмотр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2669" y="1121380"/>
            <a:ext cx="6380798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65805" y="2771725"/>
            <a:ext cx="6317206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4169" y="4725144"/>
            <a:ext cx="20816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Получение заданий на диагностику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" name="Номер слайда 8"/>
          <p:cNvSpPr txBox="1">
            <a:spLocks/>
          </p:cNvSpPr>
          <p:nvPr/>
        </p:nvSpPr>
        <p:spPr>
          <a:xfrm>
            <a:off x="6715781" y="64531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1B10980-2497-4B5E-BEA2-1E2A7CBDC05E}" type="slidenum">
              <a:rPr lang="ru-RU" sz="1600" b="1" smtClean="0">
                <a:solidFill>
                  <a:srgbClr val="0074A2"/>
                </a:solidFill>
                <a:cs typeface="Arial" pitchFamily="34" charset="0"/>
              </a:rPr>
              <a:pPr>
                <a:defRPr/>
              </a:pPr>
              <a:t>13</a:t>
            </a:fld>
            <a:endParaRPr lang="ru-RU" sz="1600" b="1" dirty="0">
              <a:solidFill>
                <a:srgbClr val="0074A2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7054" y="260438"/>
            <a:ext cx="4896544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69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ru-RU" dirty="0" smtClean="0">
                <a:solidFill>
                  <a:srgbClr val="00668A"/>
                </a:solidFill>
                <a:effectLst/>
                <a:latin typeface="+mj-lt"/>
                <a:ea typeface="+mj-ea"/>
              </a:rPr>
              <a:t>Мобильное решение</a:t>
            </a:r>
            <a:endParaRPr lang="ru-RU" dirty="0">
              <a:solidFill>
                <a:srgbClr val="00668A"/>
              </a:solidFill>
              <a:effectLst/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493" y="3021552"/>
            <a:ext cx="7362825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448425"/>
            <a:ext cx="539750" cy="409575"/>
          </a:xfrm>
        </p:spPr>
        <p:txBody>
          <a:bodyPr/>
          <a:lstStyle/>
          <a:p>
            <a:pPr algn="ctr"/>
            <a:fld id="{F9E8F598-9570-4F0D-B3B4-D68D51511719}" type="slidenum">
              <a:rPr lang="ru-RU" sz="1800" smtClean="0">
                <a:solidFill>
                  <a:schemeClr val="bg1"/>
                </a:solidFill>
              </a:rPr>
              <a:pPr algn="ctr"/>
              <a:t>14</a:t>
            </a:fld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7413" name="Рисунок 2" descr="image00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9" y="1161489"/>
            <a:ext cx="6306428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02765" y="1556792"/>
            <a:ext cx="21667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Ввод результатов осмотр на месте проведения работы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Номер слайда 8"/>
          <p:cNvSpPr txBox="1">
            <a:spLocks/>
          </p:cNvSpPr>
          <p:nvPr/>
        </p:nvSpPr>
        <p:spPr>
          <a:xfrm>
            <a:off x="6715781" y="64531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1B10980-2497-4B5E-BEA2-1E2A7CBDC05E}" type="slidenum">
              <a:rPr lang="ru-RU" sz="1600" b="1" smtClean="0">
                <a:solidFill>
                  <a:srgbClr val="0074A2"/>
                </a:solidFill>
                <a:cs typeface="Arial" pitchFamily="34" charset="0"/>
              </a:rPr>
              <a:pPr>
                <a:defRPr/>
              </a:pPr>
              <a:t>14</a:t>
            </a:fld>
            <a:endParaRPr lang="ru-RU" sz="1600" b="1" dirty="0">
              <a:solidFill>
                <a:srgbClr val="0074A2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7054" y="260438"/>
            <a:ext cx="4896544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69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ru-RU" dirty="0" smtClean="0">
                <a:solidFill>
                  <a:srgbClr val="00668A"/>
                </a:solidFill>
                <a:effectLst/>
                <a:latin typeface="+mj-lt"/>
                <a:ea typeface="+mj-ea"/>
              </a:rPr>
              <a:t>Мобильное решение</a:t>
            </a:r>
            <a:endParaRPr lang="ru-RU" dirty="0">
              <a:solidFill>
                <a:srgbClr val="00668A"/>
              </a:solidFill>
              <a:effectLst/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9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448425"/>
            <a:ext cx="539750" cy="409575"/>
          </a:xfrm>
        </p:spPr>
        <p:txBody>
          <a:bodyPr/>
          <a:lstStyle/>
          <a:p>
            <a:pPr algn="ctr"/>
            <a:fld id="{F9E8F598-9570-4F0D-B3B4-D68D51511719}" type="slidenum">
              <a:rPr lang="ru-RU" sz="1800" smtClean="0">
                <a:solidFill>
                  <a:schemeClr val="bg1"/>
                </a:solidFill>
              </a:rPr>
              <a:pPr algn="ctr"/>
              <a:t>15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3373" y="1556792"/>
            <a:ext cx="2198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Печать листа </a:t>
            </a:r>
          </a:p>
          <a:p>
            <a:pPr algn="ctr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осмотра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" name="Рисунок 2" descr="image0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9695" y="1225287"/>
            <a:ext cx="6306428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2" descr="image00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83768" y="3214456"/>
            <a:ext cx="6283843" cy="3147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8"/>
          <p:cNvSpPr txBox="1">
            <a:spLocks/>
          </p:cNvSpPr>
          <p:nvPr/>
        </p:nvSpPr>
        <p:spPr>
          <a:xfrm>
            <a:off x="6715781" y="64531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1B10980-2497-4B5E-BEA2-1E2A7CBDC05E}" type="slidenum">
              <a:rPr lang="ru-RU" sz="1600" b="1" smtClean="0">
                <a:solidFill>
                  <a:srgbClr val="0074A2"/>
                </a:solidFill>
                <a:cs typeface="Arial" pitchFamily="34" charset="0"/>
              </a:rPr>
              <a:pPr>
                <a:defRPr/>
              </a:pPr>
              <a:t>15</a:t>
            </a:fld>
            <a:endParaRPr lang="ru-RU" sz="1600" b="1" dirty="0">
              <a:solidFill>
                <a:srgbClr val="0074A2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7054" y="260438"/>
            <a:ext cx="4896544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69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ru-RU" dirty="0" smtClean="0">
                <a:solidFill>
                  <a:srgbClr val="00668A"/>
                </a:solidFill>
                <a:effectLst/>
                <a:latin typeface="+mj-lt"/>
                <a:ea typeface="+mj-ea"/>
              </a:rPr>
              <a:t>Мобильное решение</a:t>
            </a:r>
            <a:endParaRPr lang="ru-RU" dirty="0">
              <a:solidFill>
                <a:srgbClr val="00668A"/>
              </a:solidFill>
              <a:effectLst/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6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448425"/>
            <a:ext cx="539750" cy="409575"/>
          </a:xfrm>
        </p:spPr>
        <p:txBody>
          <a:bodyPr/>
          <a:lstStyle/>
          <a:p>
            <a:pPr algn="ctr"/>
            <a:fld id="{F9E8F598-9570-4F0D-B3B4-D68D51511719}" type="slidenum">
              <a:rPr lang="ru-RU" sz="1800" smtClean="0">
                <a:solidFill>
                  <a:schemeClr val="bg1"/>
                </a:solidFill>
              </a:rPr>
              <a:pPr algn="ctr"/>
              <a:t>16</a:t>
            </a:fld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11760" y="2752157"/>
            <a:ext cx="6395894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5536" y="1223568"/>
            <a:ext cx="5890302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516217" y="1268760"/>
            <a:ext cx="24130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Ввод результатов измерений и испытаний на месте проведения работ</a:t>
            </a:r>
            <a:r>
              <a:rPr lang="ru-RU" dirty="0" smtClean="0">
                <a:cs typeface="Times New Roman" pitchFamily="18" charset="0"/>
              </a:rPr>
              <a:t>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750" y="5013176"/>
            <a:ext cx="2052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Контроль выполнения работ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2" name="Номер слайда 8"/>
          <p:cNvSpPr txBox="1">
            <a:spLocks/>
          </p:cNvSpPr>
          <p:nvPr/>
        </p:nvSpPr>
        <p:spPr>
          <a:xfrm>
            <a:off x="6715781" y="64531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1B10980-2497-4B5E-BEA2-1E2A7CBDC05E}" type="slidenum">
              <a:rPr lang="ru-RU" sz="1600" b="1" smtClean="0">
                <a:solidFill>
                  <a:srgbClr val="0074A2"/>
                </a:solidFill>
                <a:cs typeface="Arial" pitchFamily="34" charset="0"/>
              </a:rPr>
              <a:pPr>
                <a:defRPr/>
              </a:pPr>
              <a:t>16</a:t>
            </a:fld>
            <a:endParaRPr lang="ru-RU" sz="1600" b="1" dirty="0">
              <a:solidFill>
                <a:srgbClr val="0074A2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7054" y="260438"/>
            <a:ext cx="4896544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69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ru-RU" dirty="0" smtClean="0">
                <a:solidFill>
                  <a:srgbClr val="00668A"/>
                </a:solidFill>
                <a:effectLst/>
                <a:latin typeface="+mj-lt"/>
                <a:ea typeface="+mj-ea"/>
              </a:rPr>
              <a:t>Мобильное решение</a:t>
            </a:r>
            <a:endParaRPr lang="ru-RU" dirty="0">
              <a:solidFill>
                <a:srgbClr val="00668A"/>
              </a:solidFill>
              <a:effectLst/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9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73174" y="3573016"/>
            <a:ext cx="4904519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27784" y="2060848"/>
            <a:ext cx="4870177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448425"/>
            <a:ext cx="539750" cy="409575"/>
          </a:xfrm>
        </p:spPr>
        <p:txBody>
          <a:bodyPr/>
          <a:lstStyle/>
          <a:p>
            <a:pPr algn="ctr"/>
            <a:fld id="{F9E8F598-9570-4F0D-B3B4-D68D51511719}" type="slidenum">
              <a:rPr lang="ru-RU" sz="1800" smtClean="0">
                <a:solidFill>
                  <a:schemeClr val="bg1"/>
                </a:solidFill>
              </a:rPr>
              <a:pPr algn="ctr"/>
              <a:t>17</a:t>
            </a:fld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1326" y="1163912"/>
            <a:ext cx="4974584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04707" y="5146961"/>
            <a:ext cx="3623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Подтверждение синхронизации с базой данных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8053" y="1237402"/>
            <a:ext cx="3623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Подтверждение выполнения работ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928" y="3861048"/>
            <a:ext cx="2061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Синхронизация с КИСУР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2" name="Номер слайда 8"/>
          <p:cNvSpPr txBox="1">
            <a:spLocks/>
          </p:cNvSpPr>
          <p:nvPr/>
        </p:nvSpPr>
        <p:spPr>
          <a:xfrm>
            <a:off x="6715781" y="64531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1B10980-2497-4B5E-BEA2-1E2A7CBDC05E}" type="slidenum">
              <a:rPr lang="ru-RU" sz="1600" b="1" smtClean="0">
                <a:solidFill>
                  <a:srgbClr val="0074A2"/>
                </a:solidFill>
                <a:cs typeface="Arial" pitchFamily="34" charset="0"/>
              </a:rPr>
              <a:pPr>
                <a:defRPr/>
              </a:pPr>
              <a:t>17</a:t>
            </a:fld>
            <a:endParaRPr lang="ru-RU" sz="1600" b="1" dirty="0">
              <a:solidFill>
                <a:srgbClr val="0074A2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7054" y="260438"/>
            <a:ext cx="4896544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69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ru-RU" dirty="0" smtClean="0">
                <a:solidFill>
                  <a:srgbClr val="00668A"/>
                </a:solidFill>
                <a:effectLst/>
                <a:latin typeface="+mj-lt"/>
                <a:ea typeface="+mj-ea"/>
              </a:rPr>
              <a:t>Мобильное решение</a:t>
            </a:r>
            <a:endParaRPr lang="ru-RU" dirty="0">
              <a:solidFill>
                <a:srgbClr val="00668A"/>
              </a:solidFill>
              <a:effectLst/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2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448425"/>
            <a:ext cx="539750" cy="409575"/>
          </a:xfrm>
        </p:spPr>
        <p:txBody>
          <a:bodyPr/>
          <a:lstStyle/>
          <a:p>
            <a:pPr algn="ctr"/>
            <a:fld id="{F9E8F598-9570-4F0D-B3B4-D68D51511719}" type="slidenum">
              <a:rPr lang="ru-RU" sz="1800" smtClean="0">
                <a:solidFill>
                  <a:schemeClr val="bg1"/>
                </a:solidFill>
              </a:rPr>
              <a:pPr algn="ctr"/>
              <a:t>2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0" name="Содержимое 1"/>
          <p:cNvSpPr txBox="1">
            <a:spLocks/>
          </p:cNvSpPr>
          <p:nvPr/>
        </p:nvSpPr>
        <p:spPr bwMode="auto">
          <a:xfrm>
            <a:off x="434035" y="1268760"/>
            <a:ext cx="86049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180975" indent="-180975" eaLnBrk="0" fontAlgn="base" hangingPunct="0">
              <a:spcBef>
                <a:spcPct val="20000"/>
              </a:spcBef>
              <a:spcAft>
                <a:spcPts val="300"/>
              </a:spcAft>
              <a:buFont typeface="Arial" pitchFamily="34" charset="0"/>
              <a:buChar char="•"/>
              <a:defRPr sz="1600" kern="0">
                <a:solidFill>
                  <a:srgbClr val="000000"/>
                </a:solidFill>
                <a:latin typeface="Arial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Значительное количество объектов обслуживания (управления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Территориальная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распределенность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объектов;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Отсутствие централизованной базы данных результатов измерений, испытаний и осмотров;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Отсутствие полной информации о техническом состоянии;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Недостаточная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эффективность существующей процедуры организации и проведения диагностики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Морально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устаревающий парк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приборов;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Недостаточность квалифицированного персонала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Отсутствие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единой централизованной системы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планирования;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Повышение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уровня социальной ответственности,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клиентоориентированность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82210"/>
            <a:ext cx="4896544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69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ru-RU" dirty="0" smtClean="0">
                <a:solidFill>
                  <a:srgbClr val="00668A"/>
                </a:solidFill>
                <a:effectLst/>
                <a:latin typeface="+mj-lt"/>
                <a:ea typeface="+mj-ea"/>
              </a:rPr>
              <a:t>Предпосылки организации процесса</a:t>
            </a:r>
            <a:endParaRPr lang="ru-RU" dirty="0">
              <a:solidFill>
                <a:srgbClr val="00668A"/>
              </a:solidFill>
              <a:effectLst/>
              <a:latin typeface="+mj-lt"/>
              <a:ea typeface="+mj-ea"/>
            </a:endParaRPr>
          </a:p>
        </p:txBody>
      </p:sp>
      <p:sp>
        <p:nvSpPr>
          <p:cNvPr id="7" name="Номер слайда 8"/>
          <p:cNvSpPr txBox="1">
            <a:spLocks/>
          </p:cNvSpPr>
          <p:nvPr/>
        </p:nvSpPr>
        <p:spPr>
          <a:xfrm>
            <a:off x="6715781" y="64531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1B10980-2497-4B5E-BEA2-1E2A7CBDC05E}" type="slidenum">
              <a:rPr lang="ru-RU" sz="1600" b="1" smtClean="0">
                <a:solidFill>
                  <a:srgbClr val="0074A2"/>
                </a:solidFill>
                <a:cs typeface="Arial" pitchFamily="34" charset="0"/>
              </a:rPr>
              <a:pPr>
                <a:defRPr/>
              </a:pPr>
              <a:t>2</a:t>
            </a:fld>
            <a:endParaRPr lang="ru-RU" sz="1600" b="1" dirty="0">
              <a:solidFill>
                <a:srgbClr val="0074A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0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905628" y="1351870"/>
            <a:ext cx="1028255" cy="760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448425"/>
            <a:ext cx="539750" cy="409575"/>
          </a:xfrm>
        </p:spPr>
        <p:txBody>
          <a:bodyPr/>
          <a:lstStyle/>
          <a:p>
            <a:pPr algn="ctr"/>
            <a:fld id="{F9E8F598-9570-4F0D-B3B4-D68D51511719}" type="slidenum">
              <a:rPr lang="ru-RU" sz="1800" smtClean="0">
                <a:solidFill>
                  <a:schemeClr val="bg1"/>
                </a:solidFill>
              </a:rPr>
              <a:pPr algn="ctr"/>
              <a:t>3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92139" y="1119954"/>
            <a:ext cx="1927401" cy="231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b="1" dirty="0" smtClean="0"/>
              <a:t>До внедрения</a:t>
            </a:r>
            <a:endParaRPr lang="ru-RU" sz="1500" b="1" dirty="0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3962864" y="2494295"/>
            <a:ext cx="8062" cy="366185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Заголовок 1"/>
          <p:cNvSpPr txBox="1">
            <a:spLocks/>
          </p:cNvSpPr>
          <p:nvPr/>
        </p:nvSpPr>
        <p:spPr>
          <a:xfrm>
            <a:off x="5865521" y="1060629"/>
            <a:ext cx="1762270" cy="350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/>
              <a:t>После внедрения</a:t>
            </a:r>
            <a:endParaRPr lang="ru-RU" sz="1800" b="1" dirty="0"/>
          </a:p>
        </p:txBody>
      </p:sp>
      <p:pic>
        <p:nvPicPr>
          <p:cNvPr id="66" name="Picture 2" descr="C:\Documents and Settings\Gerasimov_AA\Мои документы\Мои рисунки\СУА\ЕАМ в МРСК для ХМРСК\введение результат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754" y="4606052"/>
            <a:ext cx="769378" cy="644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3715" y="4253290"/>
            <a:ext cx="1163794" cy="70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8" name="TextBox 17"/>
          <p:cNvSpPr txBox="1"/>
          <p:nvPr/>
        </p:nvSpPr>
        <p:spPr>
          <a:xfrm>
            <a:off x="5543363" y="4312484"/>
            <a:ext cx="16790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Организация </a:t>
            </a:r>
          </a:p>
          <a:p>
            <a:pPr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ввода и хранения результатов </a:t>
            </a:r>
          </a:p>
          <a:p>
            <a:pPr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диагностики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9" name="Рисунок 68" descr="MH90029505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018" y="5471706"/>
            <a:ext cx="724915" cy="724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Рисунок 72" descr="Расчет КПЭ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0018" y="1540064"/>
            <a:ext cx="806849" cy="718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4" name="TextBox 14"/>
          <p:cNvSpPr txBox="1"/>
          <p:nvPr/>
        </p:nvSpPr>
        <p:spPr>
          <a:xfrm>
            <a:off x="5512182" y="1609615"/>
            <a:ext cx="1776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Регламентация процесса диагностики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567" y="3237501"/>
            <a:ext cx="651669" cy="654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6" name="Picture 12" descr="http://pribory-si.ru/upload/iblock/f36/4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8787" y="3237501"/>
            <a:ext cx="526841" cy="72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018" y="2378337"/>
            <a:ext cx="795887" cy="750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14"/>
          <p:cNvSpPr txBox="1"/>
          <p:nvPr/>
        </p:nvSpPr>
        <p:spPr>
          <a:xfrm>
            <a:off x="5522440" y="2467127"/>
            <a:ext cx="1983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Создание, обучение бригад по диагностике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TextBox 14"/>
          <p:cNvSpPr txBox="1"/>
          <p:nvPr/>
        </p:nvSpPr>
        <p:spPr>
          <a:xfrm>
            <a:off x="5516515" y="3334090"/>
            <a:ext cx="1776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Обновление приборного парка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0" name="TextBox 14"/>
          <p:cNvSpPr txBox="1"/>
          <p:nvPr/>
        </p:nvSpPr>
        <p:spPr>
          <a:xfrm>
            <a:off x="5559059" y="5489149"/>
            <a:ext cx="17761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Автоматизация расчета технического состояния (единые правила расчета)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" name="TextBox 14"/>
          <p:cNvSpPr txBox="1"/>
          <p:nvPr/>
        </p:nvSpPr>
        <p:spPr>
          <a:xfrm>
            <a:off x="1233019" y="5481582"/>
            <a:ext cx="2039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Субъективная оценка технического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состояния (отсутствие комплексной оценки)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2" name="TextBox 14"/>
          <p:cNvSpPr txBox="1"/>
          <p:nvPr/>
        </p:nvSpPr>
        <p:spPr>
          <a:xfrm>
            <a:off x="1233019" y="2306085"/>
            <a:ext cx="19831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Отсутствие персонала для выполнения требований НТД по срокам выполнения диагностики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3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20" y="4358140"/>
            <a:ext cx="971600" cy="9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Box 17"/>
          <p:cNvSpPr txBox="1"/>
          <p:nvPr/>
        </p:nvSpPr>
        <p:spPr>
          <a:xfrm>
            <a:off x="1197810" y="4410750"/>
            <a:ext cx="21781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Децентрализованное хранение результатов диагностики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(протоколы хранятся в разных местах)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5" name="TextBox 14"/>
          <p:cNvSpPr txBox="1"/>
          <p:nvPr/>
        </p:nvSpPr>
        <p:spPr>
          <a:xfrm>
            <a:off x="1170962" y="3446176"/>
            <a:ext cx="1776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Несовременный приборный парк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6" name="Рисунок 85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7230" y="5481582"/>
            <a:ext cx="785850" cy="742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7" name="Рисунок 86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2359" y="1469427"/>
            <a:ext cx="723363" cy="93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8" name="Рисунок 87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961" y="3353458"/>
            <a:ext cx="683586" cy="806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" name="Рисунок 88" descr="Отчет по ИС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6563" y="1479622"/>
            <a:ext cx="1170025" cy="97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562" y="2406426"/>
            <a:ext cx="704850" cy="66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979712" y="282210"/>
            <a:ext cx="4896544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69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ru-RU" dirty="0" smtClean="0">
                <a:solidFill>
                  <a:srgbClr val="00668A"/>
                </a:solidFill>
                <a:effectLst/>
                <a:latin typeface="+mj-lt"/>
                <a:ea typeface="+mj-ea"/>
              </a:rPr>
              <a:t>Организация диагностики</a:t>
            </a:r>
            <a:endParaRPr lang="ru-RU" dirty="0">
              <a:solidFill>
                <a:srgbClr val="00668A"/>
              </a:solidFill>
              <a:effectLst/>
              <a:latin typeface="+mj-lt"/>
              <a:ea typeface="+mj-ea"/>
            </a:endParaRPr>
          </a:p>
        </p:txBody>
      </p:sp>
      <p:sp>
        <p:nvSpPr>
          <p:cNvPr id="32" name="Номер слайда 8"/>
          <p:cNvSpPr txBox="1">
            <a:spLocks/>
          </p:cNvSpPr>
          <p:nvPr/>
        </p:nvSpPr>
        <p:spPr>
          <a:xfrm>
            <a:off x="6715781" y="64531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1B10980-2497-4B5E-BEA2-1E2A7CBDC05E}" type="slidenum">
              <a:rPr lang="ru-RU" sz="1600" b="1" smtClean="0">
                <a:solidFill>
                  <a:srgbClr val="0074A2"/>
                </a:solidFill>
                <a:cs typeface="Arial" pitchFamily="34" charset="0"/>
              </a:rPr>
              <a:pPr>
                <a:defRPr/>
              </a:pPr>
              <a:t>3</a:t>
            </a:fld>
            <a:endParaRPr lang="ru-RU" sz="1600" b="1" dirty="0">
              <a:solidFill>
                <a:srgbClr val="0074A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1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58446" y="1642599"/>
            <a:ext cx="5349658" cy="4484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448425"/>
            <a:ext cx="539750" cy="409575"/>
          </a:xfrm>
        </p:spPr>
        <p:txBody>
          <a:bodyPr/>
          <a:lstStyle/>
          <a:p>
            <a:pPr algn="ctr"/>
            <a:fld id="{F9E8F598-9570-4F0D-B3B4-D68D51511719}" type="slidenum">
              <a:rPr lang="ru-RU" sz="1800" smtClean="0">
                <a:solidFill>
                  <a:schemeClr val="bg1"/>
                </a:solidFill>
              </a:rPr>
              <a:pPr algn="ctr"/>
              <a:t>4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76" y="1114424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Сообщение о дефекте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26104" y="1161489"/>
            <a:ext cx="5562764" cy="4307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580112" y="5445224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Отчет о дефектах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" name="Номер слайда 8"/>
          <p:cNvSpPr txBox="1">
            <a:spLocks/>
          </p:cNvSpPr>
          <p:nvPr/>
        </p:nvSpPr>
        <p:spPr>
          <a:xfrm>
            <a:off x="6715781" y="64531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1B10980-2497-4B5E-BEA2-1E2A7CBDC05E}" type="slidenum">
              <a:rPr lang="ru-RU" sz="1600" b="1" smtClean="0">
                <a:solidFill>
                  <a:srgbClr val="0074A2"/>
                </a:solidFill>
                <a:cs typeface="Arial" pitchFamily="34" charset="0"/>
              </a:rPr>
              <a:pPr>
                <a:defRPr/>
              </a:pPr>
              <a:t>4</a:t>
            </a:fld>
            <a:endParaRPr lang="ru-RU" sz="1600" b="1" dirty="0">
              <a:solidFill>
                <a:srgbClr val="0074A2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7936" y="280722"/>
            <a:ext cx="4896544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69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ru-RU" dirty="0" smtClean="0">
                <a:solidFill>
                  <a:srgbClr val="00668A"/>
                </a:solidFill>
                <a:effectLst/>
                <a:latin typeface="+mj-lt"/>
                <a:ea typeface="+mj-ea"/>
              </a:rPr>
              <a:t>Организация ввода и хранения результатов осмотров</a:t>
            </a:r>
            <a:endParaRPr lang="ru-RU" dirty="0">
              <a:solidFill>
                <a:srgbClr val="00668A"/>
              </a:solidFill>
              <a:effectLst/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8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448425"/>
            <a:ext cx="539750" cy="409575"/>
          </a:xfrm>
        </p:spPr>
        <p:txBody>
          <a:bodyPr/>
          <a:lstStyle/>
          <a:p>
            <a:pPr algn="ctr"/>
            <a:fld id="{F9E8F598-9570-4F0D-B3B4-D68D51511719}" type="slidenum">
              <a:rPr lang="ru-RU" sz="1800" smtClean="0">
                <a:solidFill>
                  <a:schemeClr val="bg1"/>
                </a:solidFill>
              </a:rPr>
              <a:pPr algn="ctr"/>
              <a:t>5</a:t>
            </a:fld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Расчет ИС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25" y="1918547"/>
            <a:ext cx="5041255" cy="42092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Отчет по ИС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214340"/>
            <a:ext cx="5028952" cy="4200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7544" y="1089709"/>
            <a:ext cx="32404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Автоматизированный расчет технического состояния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2120" y="5454095"/>
            <a:ext cx="3168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Настраиваемая отчетность</a:t>
            </a:r>
          </a:p>
        </p:txBody>
      </p:sp>
      <p:sp>
        <p:nvSpPr>
          <p:cNvPr id="10" name="Номер слайда 8"/>
          <p:cNvSpPr txBox="1">
            <a:spLocks/>
          </p:cNvSpPr>
          <p:nvPr/>
        </p:nvSpPr>
        <p:spPr>
          <a:xfrm>
            <a:off x="6715781" y="64531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1B10980-2497-4B5E-BEA2-1E2A7CBDC05E}" type="slidenum">
              <a:rPr lang="ru-RU" sz="1600" b="1" smtClean="0">
                <a:solidFill>
                  <a:srgbClr val="0074A2"/>
                </a:solidFill>
                <a:cs typeface="Arial" pitchFamily="34" charset="0"/>
              </a:rPr>
              <a:pPr>
                <a:defRPr/>
              </a:pPr>
              <a:t>5</a:t>
            </a:fld>
            <a:endParaRPr lang="ru-RU" sz="1600" b="1" dirty="0">
              <a:solidFill>
                <a:srgbClr val="0074A2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7936" y="280722"/>
            <a:ext cx="4896544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69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ru-RU" dirty="0" smtClean="0">
                <a:solidFill>
                  <a:srgbClr val="00668A"/>
                </a:solidFill>
                <a:effectLst/>
                <a:latin typeface="+mj-lt"/>
                <a:ea typeface="+mj-ea"/>
              </a:rPr>
              <a:t>Автоматизация расчета технического состояния</a:t>
            </a:r>
            <a:endParaRPr lang="ru-RU" dirty="0">
              <a:solidFill>
                <a:srgbClr val="00668A"/>
              </a:solidFill>
              <a:effectLst/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43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Браузер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25" y="2205038"/>
            <a:ext cx="4749800" cy="3959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25400" y="1174750"/>
            <a:ext cx="43195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sz="1200" dirty="0"/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Кол-во технических мест	– 24 538 000 шт.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Кол-во единиц оборудования	– 12 439 612 шт.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Кол-во хранящихся измерений	– 14 383 000 шт.</a:t>
            </a:r>
          </a:p>
        </p:txBody>
      </p:sp>
      <p:pic>
        <p:nvPicPr>
          <p:cNvPr id="30" name="Рисунок 29" descr="Общие данные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5138" y="1111814"/>
            <a:ext cx="4740275" cy="3959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12" descr="Паспортные данные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693863"/>
            <a:ext cx="22891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20"/>
          <p:cNvSpPr txBox="1">
            <a:spLocks noChangeArrowheads="1"/>
          </p:cNvSpPr>
          <p:nvPr/>
        </p:nvSpPr>
        <p:spPr bwMode="auto">
          <a:xfrm>
            <a:off x="5076825" y="5048250"/>
            <a:ext cx="431958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sz="1200" dirty="0"/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Кол-во заказов на ремонт, ТО 	– 463 269 шт.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Кол-во сообщений о дефектах 	–  6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8 778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шт.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Кол-во сообщений об отключении 	–  343 819 шт.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Кол-во пользователей		 – 5358 чел.</a:t>
            </a:r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>
          <a:xfrm>
            <a:off x="0" y="6448251"/>
            <a:ext cx="539552" cy="409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9E8F598-9570-4F0D-B3B4-D68D51511719}" type="slidenum">
              <a:rPr lang="ru-RU" sz="1800" smtClean="0">
                <a:solidFill>
                  <a:schemeClr val="bg1"/>
                </a:solidFill>
              </a:rPr>
              <a:pPr algn="ctr"/>
              <a:t>6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0" name="Номер слайда 8"/>
          <p:cNvSpPr txBox="1">
            <a:spLocks/>
          </p:cNvSpPr>
          <p:nvPr/>
        </p:nvSpPr>
        <p:spPr>
          <a:xfrm>
            <a:off x="6715781" y="64531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1B10980-2497-4B5E-BEA2-1E2A7CBDC05E}" type="slidenum">
              <a:rPr lang="ru-RU" sz="1600" b="1" smtClean="0">
                <a:solidFill>
                  <a:srgbClr val="0074A2"/>
                </a:solidFill>
                <a:cs typeface="Arial" pitchFamily="34" charset="0"/>
              </a:rPr>
              <a:pPr>
                <a:defRPr/>
              </a:pPr>
              <a:t>6</a:t>
            </a:fld>
            <a:endParaRPr lang="ru-RU" sz="1600" b="1" dirty="0">
              <a:solidFill>
                <a:srgbClr val="0074A2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7936" y="280722"/>
            <a:ext cx="4896544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69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ru-RU" dirty="0" smtClean="0">
                <a:solidFill>
                  <a:srgbClr val="00668A"/>
                </a:solidFill>
                <a:effectLst/>
                <a:latin typeface="+mj-lt"/>
                <a:ea typeface="+mj-ea"/>
              </a:rPr>
              <a:t>База данных объектов </a:t>
            </a:r>
          </a:p>
          <a:p>
            <a:pPr eaLnBrk="0" hangingPunct="0">
              <a:defRPr/>
            </a:pPr>
            <a:r>
              <a:rPr lang="ru-RU" dirty="0" smtClean="0">
                <a:solidFill>
                  <a:srgbClr val="00668A"/>
                </a:solidFill>
                <a:effectLst/>
                <a:latin typeface="+mj-lt"/>
                <a:ea typeface="+mj-ea"/>
              </a:rPr>
              <a:t>электросетевого хозяйства</a:t>
            </a:r>
            <a:endParaRPr lang="ru-RU" dirty="0">
              <a:solidFill>
                <a:srgbClr val="00668A"/>
              </a:solidFill>
              <a:effectLst/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7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"/>
          <p:cNvSpPr txBox="1"/>
          <p:nvPr/>
        </p:nvSpPr>
        <p:spPr>
          <a:xfrm>
            <a:off x="168452" y="1063464"/>
            <a:ext cx="41155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Мобильные решения позволяют иметь всю необходимую информацию по основному средству (технические данные, техническое состояние, история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ТОиР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, список заданий, список ответственных и т.п.), находясь непосредственно на объекте. Кроме того, позволяют существенно повысить достоверность результатов измерений, испытаний и осмотров, а также сократить время внесения результатов диагностики в систему.</a:t>
            </a:r>
          </a:p>
        </p:txBody>
      </p:sp>
      <p:sp>
        <p:nvSpPr>
          <p:cNvPr id="17" name="Номер слайда 3"/>
          <p:cNvSpPr txBox="1">
            <a:spLocks/>
          </p:cNvSpPr>
          <p:nvPr/>
        </p:nvSpPr>
        <p:spPr>
          <a:xfrm>
            <a:off x="0" y="6448251"/>
            <a:ext cx="539552" cy="409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9E8F598-9570-4F0D-B3B4-D68D51511719}" type="slidenum">
              <a:rPr lang="ru-RU" sz="1800" smtClean="0">
                <a:solidFill>
                  <a:schemeClr val="bg1"/>
                </a:solidFill>
              </a:rPr>
              <a:pPr algn="ctr"/>
              <a:t>7</a:t>
            </a:fld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452" y="3952000"/>
            <a:ext cx="151216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5693" y="565776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(протоколы, схемы, инструкции, технологические карты, НТД и т.п.)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080206" y="4496801"/>
            <a:ext cx="401574" cy="360040"/>
          </a:xfrm>
          <a:prstGeom prst="rightArrow">
            <a:avLst/>
          </a:prstGeom>
          <a:solidFill>
            <a:srgbClr val="006986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18" descr="http://www.f1cd.ru/d/9/78/23344/103/688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6513"/>
            <a:ext cx="1491189" cy="142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629128" y="1763687"/>
            <a:ext cx="4357855" cy="30931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Основные задачи </a:t>
            </a:r>
          </a:p>
          <a:p>
            <a:pPr algn="ctr"/>
            <a:endParaRPr lang="ru-RU" b="1" dirty="0" smtClean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Повышение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достоверности результатов измерений, испытаний и осмотров;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Обеспечение своевременности ввода результатов измерений, испытаний и осмотров;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Повышение производительности труда;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Значительное снижение времени подготовки протоколов измерений, испытаний и листов осмотров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</p:txBody>
      </p:sp>
      <p:sp>
        <p:nvSpPr>
          <p:cNvPr id="12" name="Номер слайда 8"/>
          <p:cNvSpPr txBox="1">
            <a:spLocks/>
          </p:cNvSpPr>
          <p:nvPr/>
        </p:nvSpPr>
        <p:spPr>
          <a:xfrm>
            <a:off x="6715781" y="64531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1B10980-2497-4B5E-BEA2-1E2A7CBDC05E}" type="slidenum">
              <a:rPr lang="ru-RU" sz="1600" b="1" smtClean="0">
                <a:solidFill>
                  <a:srgbClr val="0074A2"/>
                </a:solidFill>
                <a:cs typeface="Arial" pitchFamily="34" charset="0"/>
              </a:rPr>
              <a:pPr>
                <a:defRPr/>
              </a:pPr>
              <a:t>7</a:t>
            </a:fld>
            <a:endParaRPr lang="ru-RU" sz="1600" b="1" dirty="0">
              <a:solidFill>
                <a:srgbClr val="0074A2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7936" y="280722"/>
            <a:ext cx="4896544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69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ru-RU" dirty="0" smtClean="0">
                <a:solidFill>
                  <a:srgbClr val="00668A"/>
                </a:solidFill>
                <a:effectLst/>
                <a:latin typeface="+mj-lt"/>
                <a:ea typeface="+mj-ea"/>
              </a:rPr>
              <a:t>Мобильные решения как инструмент повышения эффективности</a:t>
            </a:r>
            <a:endParaRPr lang="ru-RU" dirty="0">
              <a:solidFill>
                <a:srgbClr val="00668A"/>
              </a:solidFill>
              <a:effectLst/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7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448425"/>
            <a:ext cx="539750" cy="409575"/>
          </a:xfrm>
        </p:spPr>
        <p:txBody>
          <a:bodyPr/>
          <a:lstStyle/>
          <a:p>
            <a:pPr algn="ctr"/>
            <a:fld id="{F9E8F598-9570-4F0D-B3B4-D68D51511719}" type="slidenum">
              <a:rPr lang="ru-RU" sz="1800" smtClean="0">
                <a:solidFill>
                  <a:schemeClr val="bg1"/>
                </a:solidFill>
              </a:rPr>
              <a:pPr algn="ctr"/>
              <a:t>8</a:t>
            </a:fld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787" y="2412179"/>
            <a:ext cx="8198425" cy="404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375" y="1080398"/>
            <a:ext cx="8929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Приложение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, установленное на мобильном устройстве, интегрируется с системой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SAP ERP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с помощью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RFC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emote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unction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all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) интерфейса. Для взаимодействия с системой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SAP ERP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внешнее приложение напрямую использует стандартные функции библиотеки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RFC SDK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Software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Development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Kit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) входящие в стандартную поставку системы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SAP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хранения локальных данных на мобильном устройстве используется реляционная база данных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Microsoft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Access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. Доступ к локальной базе данных осуществляется с помощью интерфейса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ADO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ActiveX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</a:rPr>
              <a:t>Objects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</p:txBody>
      </p:sp>
      <p:sp>
        <p:nvSpPr>
          <p:cNvPr id="7" name="Номер слайда 8"/>
          <p:cNvSpPr txBox="1">
            <a:spLocks/>
          </p:cNvSpPr>
          <p:nvPr/>
        </p:nvSpPr>
        <p:spPr>
          <a:xfrm>
            <a:off x="6715781" y="64531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1B10980-2497-4B5E-BEA2-1E2A7CBDC05E}" type="slidenum">
              <a:rPr lang="ru-RU" sz="1600" b="1" smtClean="0">
                <a:solidFill>
                  <a:srgbClr val="0074A2"/>
                </a:solidFill>
                <a:cs typeface="Arial" pitchFamily="34" charset="0"/>
              </a:rPr>
              <a:pPr>
                <a:defRPr/>
              </a:pPr>
              <a:t>8</a:t>
            </a:fld>
            <a:endParaRPr lang="ru-RU" sz="1600" b="1" dirty="0">
              <a:solidFill>
                <a:srgbClr val="0074A2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7936" y="282206"/>
            <a:ext cx="4896544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69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ru-RU" dirty="0" smtClean="0">
                <a:solidFill>
                  <a:srgbClr val="00668A"/>
                </a:solidFill>
                <a:effectLst/>
                <a:latin typeface="+mj-lt"/>
                <a:ea typeface="+mj-ea"/>
              </a:rPr>
              <a:t>Архитектура решения</a:t>
            </a:r>
            <a:endParaRPr lang="ru-RU" dirty="0">
              <a:solidFill>
                <a:srgbClr val="00668A"/>
              </a:solidFill>
              <a:effectLst/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5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parison of R/3 screens in Windows look and in Enjoy l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273" y="3823966"/>
            <a:ext cx="247527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wadisap-consulting.com/resources/_wsb_320x261_sap$242Bmodu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604" y="1772816"/>
            <a:ext cx="2003495" cy="16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0.google.com/images?q=tbn:ANd9GcRq3h-qKqNqAK4AkscVi89vvrJ5ln2kw5L4_IhKkvAo1ljsRPw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0089" y="1661399"/>
            <a:ext cx="939875" cy="4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2365" y="1124744"/>
            <a:ext cx="5778446" cy="44319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Функционал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kern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Выдача и контроль выполнения работ </a:t>
            </a:r>
            <a:r>
              <a:rPr lang="ru-RU" sz="1600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по </a:t>
            </a:r>
            <a:r>
              <a:rPr lang="ru-RU" sz="1600" kern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техническому обслуживанию и ремонту;</a:t>
            </a:r>
            <a:endParaRPr lang="ru-RU" sz="1600" kern="0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Ввод результатов измерений, испытаний и </a:t>
            </a:r>
            <a:r>
              <a:rPr lang="ru-RU" sz="1600" kern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осмотров непосредственно на месте проведения работ;</a:t>
            </a:r>
            <a:endParaRPr lang="ru-RU" sz="1600" kern="0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Фото фиксация дефектов и  «Опасных мест</a:t>
            </a:r>
            <a:r>
              <a:rPr lang="ru-RU" sz="1600" kern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»;</a:t>
            </a:r>
            <a:endParaRPr lang="ru-RU" sz="1600" kern="0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Подтверждение фактического выполнения </a:t>
            </a:r>
            <a:r>
              <a:rPr lang="ru-RU" sz="1600" kern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работ;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Обеспечение необходимой информацией при производстве </a:t>
            </a:r>
            <a:r>
              <a:rPr lang="ru-RU" sz="1600" kern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работ;</a:t>
            </a:r>
            <a:endParaRPr lang="ru-RU" sz="1600" kern="0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kern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Контроль времени выполнения работ;</a:t>
            </a:r>
            <a:endParaRPr lang="ru-RU" sz="1600" kern="0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kern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Передача данных с устройства в общую базу данных.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kern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Возможность вывода на печать результатов осмотров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. </a:t>
            </a:r>
            <a:endParaRPr lang="ru-RU" sz="16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Номер слайда 3"/>
          <p:cNvSpPr txBox="1">
            <a:spLocks/>
          </p:cNvSpPr>
          <p:nvPr/>
        </p:nvSpPr>
        <p:spPr>
          <a:xfrm>
            <a:off x="0" y="6448251"/>
            <a:ext cx="539552" cy="409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9E8F598-9570-4F0D-B3B4-D68D51511719}" type="slidenum">
              <a:rPr lang="ru-RU" sz="1800" smtClean="0">
                <a:solidFill>
                  <a:schemeClr val="bg1"/>
                </a:solidFill>
              </a:rPr>
              <a:pPr algn="ctr"/>
              <a:t>9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2" name="Номер слайда 8"/>
          <p:cNvSpPr txBox="1">
            <a:spLocks/>
          </p:cNvSpPr>
          <p:nvPr/>
        </p:nvSpPr>
        <p:spPr>
          <a:xfrm>
            <a:off x="6715781" y="6453188"/>
            <a:ext cx="2133600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1B10980-2497-4B5E-BEA2-1E2A7CBDC05E}" type="slidenum">
              <a:rPr lang="ru-RU" sz="1600" b="1" smtClean="0">
                <a:solidFill>
                  <a:srgbClr val="0074A2"/>
                </a:solidFill>
                <a:cs typeface="Arial" pitchFamily="34" charset="0"/>
              </a:rPr>
              <a:pPr>
                <a:defRPr/>
              </a:pPr>
              <a:t>9</a:t>
            </a:fld>
            <a:endParaRPr lang="ru-RU" sz="1600" b="1" dirty="0">
              <a:solidFill>
                <a:srgbClr val="0074A2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7054" y="237182"/>
            <a:ext cx="4896544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69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ru-RU" dirty="0" smtClean="0">
                <a:solidFill>
                  <a:srgbClr val="00668A"/>
                </a:solidFill>
                <a:effectLst/>
                <a:latin typeface="+mj-lt"/>
                <a:ea typeface="+mj-ea"/>
              </a:rPr>
              <a:t>Функциональные возможности </a:t>
            </a:r>
          </a:p>
          <a:p>
            <a:pPr eaLnBrk="0" hangingPunct="0">
              <a:defRPr/>
            </a:pPr>
            <a:r>
              <a:rPr lang="ru-RU" dirty="0" smtClean="0">
                <a:solidFill>
                  <a:srgbClr val="00668A"/>
                </a:solidFill>
                <a:effectLst/>
                <a:latin typeface="+mj-lt"/>
                <a:ea typeface="+mj-ea"/>
              </a:rPr>
              <a:t>в рамках БП «Диагностика» </a:t>
            </a:r>
            <a:endParaRPr lang="ru-RU" dirty="0">
              <a:solidFill>
                <a:srgbClr val="00668A"/>
              </a:solidFill>
              <a:effectLst/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8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 02 07 Шаблон презентации АТ_v 1.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 02 07 Шаблон презентации АТ_v 1.0</Template>
  <TotalTime>11092</TotalTime>
  <Words>683</Words>
  <Application>Microsoft Office PowerPoint</Application>
  <PresentationFormat>Экран (4:3)</PresentationFormat>
  <Paragraphs>145</Paragraphs>
  <Slides>17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2013 02 07 Шаблон презентации АТ_v 1.0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Артекс НЕФТЕГАЗ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КСУП</dc:subject>
  <dc:creator>Добрынин Дмитрий Викторович</dc:creator>
  <cp:keywords>Шаблон</cp:keywords>
  <cp:lastModifiedBy>Владимир</cp:lastModifiedBy>
  <cp:revision>103</cp:revision>
  <cp:lastPrinted>2012-04-13T06:43:50Z</cp:lastPrinted>
  <dcterms:created xsi:type="dcterms:W3CDTF">2013-03-18T05:59:43Z</dcterms:created>
  <dcterms:modified xsi:type="dcterms:W3CDTF">2013-04-26T12:13:58Z</dcterms:modified>
</cp:coreProperties>
</file>